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350" r:id="rId7"/>
    <p:sldId id="353" r:id="rId8"/>
    <p:sldId id="337" r:id="rId9"/>
    <p:sldId id="347" r:id="rId10"/>
    <p:sldId id="348" r:id="rId11"/>
    <p:sldId id="346" r:id="rId12"/>
    <p:sldId id="351" r:id="rId13"/>
    <p:sldId id="34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6673E-0D80-0D49-8E9F-D24AFF28428E}" v="1" dt="2026-06-11T18:01:27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9" autoAdjust="0"/>
    <p:restoredTop sz="96309" autoAdjust="0"/>
  </p:normalViewPr>
  <p:slideViewPr>
    <p:cSldViewPr snapToGrid="0" showGuides="1">
      <p:cViewPr varScale="1">
        <p:scale>
          <a:sx n="145" d="100"/>
          <a:sy n="145" d="100"/>
        </p:scale>
        <p:origin x="200" y="1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delSld modSld sldOrd modShowInfo">
      <pc:chgData name="Kasemir, Kay" userId="054400b3-7951-40c1-99c2-2a9da969a883" providerId="ADAL" clId="{C4AC3270-B16A-549E-93BE-6F71785770FC}" dt="2026-06-11T18:02:39.388" v="1082" actId="14100"/>
      <pc:docMkLst>
        <pc:docMk/>
      </pc:docMkLst>
      <pc:sldChg chg="modSp mod">
        <pc:chgData name="Kasemir, Kay" userId="054400b3-7951-40c1-99c2-2a9da969a883" providerId="ADAL" clId="{C4AC3270-B16A-549E-93BE-6F71785770FC}" dt="2026-05-15T13:59:31.646" v="178" actId="20577"/>
        <pc:sldMkLst>
          <pc:docMk/>
          <pc:sldMk cId="1713182178" sldId="256"/>
        </pc:sldMkLst>
        <pc:spChg chg="mod">
          <ac:chgData name="Kasemir, Kay" userId="054400b3-7951-40c1-99c2-2a9da969a883" providerId="ADAL" clId="{C4AC3270-B16A-549E-93BE-6F71785770FC}" dt="2026-05-15T13:59:31.646" v="178" actId="20577"/>
          <ac:spMkLst>
            <pc:docMk/>
            <pc:sldMk cId="1713182178" sldId="256"/>
            <ac:spMk id="2" creationId="{C32800C1-4BD0-4441-9F02-CABA00D22C2F}"/>
          </ac:spMkLst>
        </pc:spChg>
      </pc:sldChg>
      <pc:sldChg chg="modSp mod modAnim">
        <pc:chgData name="Kasemir, Kay" userId="054400b3-7951-40c1-99c2-2a9da969a883" providerId="ADAL" clId="{C4AC3270-B16A-549E-93BE-6F71785770FC}" dt="2026-05-15T14:17:04.634" v="655"/>
        <pc:sldMkLst>
          <pc:docMk/>
          <pc:sldMk cId="1587925422" sldId="309"/>
        </pc:sldMkLst>
        <pc:spChg chg="mod">
          <ac:chgData name="Kasemir, Kay" userId="054400b3-7951-40c1-99c2-2a9da969a883" providerId="ADAL" clId="{C4AC3270-B16A-549E-93BE-6F71785770FC}" dt="2026-05-15T14:11:31.842" v="457" actId="20577"/>
          <ac:spMkLst>
            <pc:docMk/>
            <pc:sldMk cId="1587925422" sldId="309"/>
            <ac:spMk id="19458" creationId="{C652C646-864D-3547-A11D-CAADAE971DCE}"/>
          </ac:spMkLst>
        </pc:spChg>
        <pc:spChg chg="mod">
          <ac:chgData name="Kasemir, Kay" userId="054400b3-7951-40c1-99c2-2a9da969a883" providerId="ADAL" clId="{C4AC3270-B16A-549E-93BE-6F71785770FC}" dt="2026-05-15T14:11:04.423" v="438" actId="20577"/>
          <ac:spMkLst>
            <pc:docMk/>
            <pc:sldMk cId="1587925422" sldId="309"/>
            <ac:spMk id="19459" creationId="{3FAA53D8-575C-AC45-BEEA-4F87B31C9E9B}"/>
          </ac:spMkLst>
        </pc:spChg>
      </pc:sldChg>
      <pc:sldChg chg="modSp add mod ord">
        <pc:chgData name="Kasemir, Kay" userId="054400b3-7951-40c1-99c2-2a9da969a883" providerId="ADAL" clId="{C4AC3270-B16A-549E-93BE-6F71785770FC}" dt="2026-05-15T14:21:54.126" v="689" actId="20577"/>
        <pc:sldMkLst>
          <pc:docMk/>
          <pc:sldMk cId="0" sldId="337"/>
        </pc:sldMkLst>
        <pc:spChg chg="mod">
          <ac:chgData name="Kasemir, Kay" userId="054400b3-7951-40c1-99c2-2a9da969a883" providerId="ADAL" clId="{C4AC3270-B16A-549E-93BE-6F71785770FC}" dt="2026-05-15T14:21:54.126" v="689" actId="20577"/>
          <ac:spMkLst>
            <pc:docMk/>
            <pc:sldMk cId="0" sldId="337"/>
            <ac:spMk id="58371" creationId="{BE092ADE-4D7D-7F48-8B27-77039D375B8D}"/>
          </ac:spMkLst>
        </pc:spChg>
      </pc:sldChg>
      <pc:sldChg chg="modSp add mod ord modAnim">
        <pc:chgData name="Kasemir, Kay" userId="054400b3-7951-40c1-99c2-2a9da969a883" providerId="ADAL" clId="{C4AC3270-B16A-549E-93BE-6F71785770FC}" dt="2026-05-15T14:52:23.118" v="903" actId="20578"/>
        <pc:sldMkLst>
          <pc:docMk/>
          <pc:sldMk cId="0" sldId="346"/>
        </pc:sldMkLst>
        <pc:spChg chg="mod">
          <ac:chgData name="Kasemir, Kay" userId="054400b3-7951-40c1-99c2-2a9da969a883" providerId="ADAL" clId="{C4AC3270-B16A-549E-93BE-6F71785770FC}" dt="2026-05-15T14:16:03.446" v="653" actId="20577"/>
          <ac:spMkLst>
            <pc:docMk/>
            <pc:sldMk cId="0" sldId="346"/>
            <ac:spMk id="4" creationId="{8AF81053-12DC-2145-937E-05567CB39CD4}"/>
          </ac:spMkLst>
        </pc:spChg>
      </pc:sldChg>
      <pc:sldChg chg="addSp delSp modSp mod">
        <pc:chgData name="Kasemir, Kay" userId="054400b3-7951-40c1-99c2-2a9da969a883" providerId="ADAL" clId="{C4AC3270-B16A-549E-93BE-6F71785770FC}" dt="2026-06-11T18:02:39.388" v="1082" actId="14100"/>
        <pc:sldMkLst>
          <pc:docMk/>
          <pc:sldMk cId="1073248722" sldId="347"/>
        </pc:sldMkLst>
        <pc:spChg chg="mod">
          <ac:chgData name="Kasemir, Kay" userId="054400b3-7951-40c1-99c2-2a9da969a883" providerId="ADAL" clId="{C4AC3270-B16A-549E-93BE-6F71785770FC}" dt="2026-05-15T14:24:24.976" v="727" actId="1036"/>
          <ac:spMkLst>
            <pc:docMk/>
            <pc:sldMk cId="1073248722" sldId="347"/>
            <ac:spMk id="3" creationId="{5C2942DE-B139-3E4D-86C2-F2549F34B006}"/>
          </ac:spMkLst>
        </pc:spChg>
        <pc:spChg chg="add mod">
          <ac:chgData name="Kasemir, Kay" userId="054400b3-7951-40c1-99c2-2a9da969a883" providerId="ADAL" clId="{C4AC3270-B16A-549E-93BE-6F71785770FC}" dt="2026-06-11T18:02:39.388" v="1082" actId="14100"/>
          <ac:spMkLst>
            <pc:docMk/>
            <pc:sldMk cId="1073248722" sldId="347"/>
            <ac:spMk id="4" creationId="{875E7A88-D95A-222E-D5F2-759C1A9DA7D7}"/>
          </ac:spMkLst>
        </pc:spChg>
        <pc:spChg chg="mod">
          <ac:chgData name="Kasemir, Kay" userId="054400b3-7951-40c1-99c2-2a9da969a883" providerId="ADAL" clId="{C4AC3270-B16A-549E-93BE-6F71785770FC}" dt="2026-06-11T18:01:24.968" v="996" actId="20577"/>
          <ac:spMkLst>
            <pc:docMk/>
            <pc:sldMk cId="1073248722" sldId="347"/>
            <ac:spMk id="7" creationId="{837F1EB4-F2E0-DD41-BC71-61F912B0CC8D}"/>
          </ac:spMkLst>
        </pc:spChg>
        <pc:spChg chg="mod">
          <ac:chgData name="Kasemir, Kay" userId="054400b3-7951-40c1-99c2-2a9da969a883" providerId="ADAL" clId="{C4AC3270-B16A-549E-93BE-6F71785770FC}" dt="2026-05-15T14:53:59.013" v="986" actId="20577"/>
          <ac:spMkLst>
            <pc:docMk/>
            <pc:sldMk cId="1073248722" sldId="347"/>
            <ac:spMk id="19458" creationId="{C652C646-864D-3547-A11D-CAADAE971DCE}"/>
          </ac:spMkLst>
        </pc:spChg>
      </pc:sldChg>
      <pc:sldChg chg="addSp modSp mod modAnim">
        <pc:chgData name="Kasemir, Kay" userId="054400b3-7951-40c1-99c2-2a9da969a883" providerId="ADAL" clId="{C4AC3270-B16A-549E-93BE-6F71785770FC}" dt="2026-05-15T14:30:07.229" v="856"/>
        <pc:sldMkLst>
          <pc:docMk/>
          <pc:sldMk cId="4138267912" sldId="348"/>
        </pc:sldMkLst>
        <pc:spChg chg="add mod">
          <ac:chgData name="Kasemir, Kay" userId="054400b3-7951-40c1-99c2-2a9da969a883" providerId="ADAL" clId="{C4AC3270-B16A-549E-93BE-6F71785770FC}" dt="2026-05-15T14:27:45.797" v="775" actId="1076"/>
          <ac:spMkLst>
            <pc:docMk/>
            <pc:sldMk cId="4138267912" sldId="348"/>
            <ac:spMk id="2" creationId="{7EFCF26F-063C-8AE7-90C0-32AFC511C108}"/>
          </ac:spMkLst>
        </pc:spChg>
        <pc:spChg chg="add mod">
          <ac:chgData name="Kasemir, Kay" userId="054400b3-7951-40c1-99c2-2a9da969a883" providerId="ADAL" clId="{C4AC3270-B16A-549E-93BE-6F71785770FC}" dt="2026-05-15T14:27:51.938" v="777" actId="1076"/>
          <ac:spMkLst>
            <pc:docMk/>
            <pc:sldMk cId="4138267912" sldId="348"/>
            <ac:spMk id="3" creationId="{27B80B40-0D3A-4DE0-991A-295506292905}"/>
          </ac:spMkLst>
        </pc:spChg>
        <pc:spChg chg="add mod">
          <ac:chgData name="Kasemir, Kay" userId="054400b3-7951-40c1-99c2-2a9da969a883" providerId="ADAL" clId="{C4AC3270-B16A-549E-93BE-6F71785770FC}" dt="2026-05-15T14:30:00.169" v="855" actId="207"/>
          <ac:spMkLst>
            <pc:docMk/>
            <pc:sldMk cId="4138267912" sldId="348"/>
            <ac:spMk id="4" creationId="{21FF2C06-85A1-1162-FEED-0862D041162B}"/>
          </ac:spMkLst>
        </pc:spChg>
        <pc:spChg chg="mod">
          <ac:chgData name="Kasemir, Kay" userId="054400b3-7951-40c1-99c2-2a9da969a883" providerId="ADAL" clId="{C4AC3270-B16A-549E-93BE-6F71785770FC}" dt="2026-05-15T14:25:15.963" v="731" actId="20577"/>
          <ac:spMkLst>
            <pc:docMk/>
            <pc:sldMk cId="4138267912" sldId="348"/>
            <ac:spMk id="5" creationId="{B4AFE02B-7965-F844-874E-6BB2F44A5929}"/>
          </ac:spMkLst>
        </pc:spChg>
        <pc:spChg chg="mod">
          <ac:chgData name="Kasemir, Kay" userId="054400b3-7951-40c1-99c2-2a9da969a883" providerId="ADAL" clId="{C4AC3270-B16A-549E-93BE-6F71785770FC}" dt="2026-05-15T14:25:59.856" v="741" actId="20577"/>
          <ac:spMkLst>
            <pc:docMk/>
            <pc:sldMk cId="4138267912" sldId="348"/>
            <ac:spMk id="6" creationId="{93FC1F92-AC78-DE48-9362-B0213364A63F}"/>
          </ac:spMkLst>
        </pc:spChg>
      </pc:sldChg>
      <pc:sldChg chg="modSp mod">
        <pc:chgData name="Kasemir, Kay" userId="054400b3-7951-40c1-99c2-2a9da969a883" providerId="ADAL" clId="{C4AC3270-B16A-549E-93BE-6F71785770FC}" dt="2026-05-14T17:59:39.023" v="166" actId="20577"/>
        <pc:sldMkLst>
          <pc:docMk/>
          <pc:sldMk cId="3994921690" sldId="349"/>
        </pc:sldMkLst>
        <pc:spChg chg="mod">
          <ac:chgData name="Kasemir, Kay" userId="054400b3-7951-40c1-99c2-2a9da969a883" providerId="ADAL" clId="{C4AC3270-B16A-549E-93BE-6F71785770FC}" dt="2026-05-14T17:59:39.023" v="166" actId="20577"/>
          <ac:spMkLst>
            <pc:docMk/>
            <pc:sldMk cId="3994921690" sldId="349"/>
            <ac:spMk id="3" creationId="{B7F66C53-0384-8441-85D4-6BE712173877}"/>
          </ac:spMkLst>
        </pc:spChg>
      </pc:sldChg>
      <pc:sldChg chg="modSp add mod ord">
        <pc:chgData name="Kasemir, Kay" userId="054400b3-7951-40c1-99c2-2a9da969a883" providerId="ADAL" clId="{C4AC3270-B16A-549E-93BE-6F71785770FC}" dt="2026-05-15T14:50:22.868" v="901" actId="20577"/>
        <pc:sldMkLst>
          <pc:docMk/>
          <pc:sldMk cId="0" sldId="350"/>
        </pc:sldMkLst>
        <pc:spChg chg="mod">
          <ac:chgData name="Kasemir, Kay" userId="054400b3-7951-40c1-99c2-2a9da969a883" providerId="ADAL" clId="{C4AC3270-B16A-549E-93BE-6F71785770FC}" dt="2026-05-15T14:50:22.868" v="901" actId="20577"/>
          <ac:spMkLst>
            <pc:docMk/>
            <pc:sldMk cId="0" sldId="350"/>
            <ac:spMk id="52227" creationId="{47F94CD8-250A-D140-88AB-2AAE51EB19E1}"/>
          </ac:spMkLst>
        </pc:spChg>
      </pc:sldChg>
      <pc:sldChg chg="modSp add mod ord">
        <pc:chgData name="Kasemir, Kay" userId="054400b3-7951-40c1-99c2-2a9da969a883" providerId="ADAL" clId="{C4AC3270-B16A-549E-93BE-6F71785770FC}" dt="2026-05-15T14:52:23.118" v="903" actId="20578"/>
        <pc:sldMkLst>
          <pc:docMk/>
          <pc:sldMk cId="0" sldId="351"/>
        </pc:sldMkLst>
        <pc:spChg chg="mod">
          <ac:chgData name="Kasemir, Kay" userId="054400b3-7951-40c1-99c2-2a9da969a883" providerId="ADAL" clId="{C4AC3270-B16A-549E-93BE-6F71785770FC}" dt="2026-05-15T14:23:29.674" v="696" actId="20577"/>
          <ac:spMkLst>
            <pc:docMk/>
            <pc:sldMk cId="0" sldId="351"/>
            <ac:spMk id="4" creationId="{C6BFB9B3-6818-ED4A-BDA9-9B417B7CB00F}"/>
          </ac:spMkLst>
        </pc:spChg>
      </pc:sldChg>
      <pc:sldChg chg="addSp delSp modSp add mod ord">
        <pc:chgData name="Kasemir, Kay" userId="054400b3-7951-40c1-99c2-2a9da969a883" providerId="ADAL" clId="{C4AC3270-B16A-549E-93BE-6F71785770FC}" dt="2026-05-15T14:51:57.757" v="902" actId="21"/>
        <pc:sldMkLst>
          <pc:docMk/>
          <pc:sldMk cId="0" sldId="353"/>
        </pc:sldMkLst>
        <pc:spChg chg="mod">
          <ac:chgData name="Kasemir, Kay" userId="054400b3-7951-40c1-99c2-2a9da969a883" providerId="ADAL" clId="{C4AC3270-B16A-549E-93BE-6F71785770FC}" dt="2026-05-15T14:08:19.460" v="307" actId="20577"/>
          <ac:spMkLst>
            <pc:docMk/>
            <pc:sldMk cId="0" sldId="353"/>
            <ac:spMk id="56322" creationId="{7EAA247D-503D-694A-B345-08A65117AC37}"/>
          </ac:spMkLst>
        </pc:spChg>
        <pc:spChg chg="mod">
          <ac:chgData name="Kasemir, Kay" userId="054400b3-7951-40c1-99c2-2a9da969a883" providerId="ADAL" clId="{C4AC3270-B16A-549E-93BE-6F71785770FC}" dt="2026-05-15T14:20:08.337" v="667" actId="20577"/>
          <ac:spMkLst>
            <pc:docMk/>
            <pc:sldMk cId="0" sldId="353"/>
            <ac:spMk id="56323" creationId="{022F2077-4F96-A140-A0E7-3913325B98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6/11/26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0276628E-D751-9044-B09D-E399026E4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D9D9AAAD-45CD-6146-94AD-6153AC07F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508988F-9A05-4E46-B35A-8DFAEB812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E0BBDCFC-780A-5649-A23F-8F1196153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2DA3E4E6-90DA-0246-B455-7FAB8DBC1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6655C620-DD10-4640-90AF-E3ED9F7B8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4C1A-C184-DD49-A6D8-B523676F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0121-ADEF-0A47-A07F-B0D47B8B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9FAF-F3B5-4440-AA77-673394A2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E40F-EB3C-564C-BE8F-CB050B8F22AB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63ED-F799-0E4F-A539-589F855A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356C-060F-0843-9122-ABEABDB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AEE-A12C-5D4E-AEB2-C5EA9ADD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72564" cy="1421928"/>
          </a:xfrm>
        </p:spPr>
        <p:txBody>
          <a:bodyPr/>
          <a:lstStyle/>
          <a:p>
            <a:r>
              <a:rPr lang="en-US" dirty="0"/>
              <a:t>CA/PVA Channel</a:t>
            </a:r>
            <a:br>
              <a:rPr lang="en-US" dirty="0"/>
            </a:br>
            <a:r>
              <a:rPr lang="en-US" dirty="0"/>
              <a:t>  vs. IOC Record</a:t>
            </a:r>
            <a:br>
              <a:rPr lang="en-US" dirty="0"/>
            </a:br>
            <a:r>
              <a:rPr lang="en-US" dirty="0"/>
              <a:t>  vs. other CA/PVA 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353D-2A53-534B-93E1-F11FEC8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6C53-0384-8441-85D4-6BE71217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950977"/>
            <a:ext cx="11419468" cy="5321808"/>
          </a:xfrm>
        </p:spPr>
        <p:txBody>
          <a:bodyPr/>
          <a:lstStyle/>
          <a:p>
            <a:r>
              <a:rPr lang="en-US" dirty="0"/>
              <a:t>Channel != Record</a:t>
            </a:r>
          </a:p>
          <a:p>
            <a:pPr lvl="1"/>
            <a:r>
              <a:rPr lang="en-US" sz="2000" dirty="0"/>
              <a:t>IOC maps fields of records to properties of channel</a:t>
            </a:r>
          </a:p>
          <a:p>
            <a:pPr lvl="1"/>
            <a:r>
              <a:rPr lang="en-US" sz="2000" dirty="0"/>
              <a:t>This separation allowed development of generic clients (displays, alarm tools, archives) independent from IOCs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There is a growing number of non-IOC CA/PVA servers</a:t>
            </a:r>
          </a:p>
          <a:p>
            <a:pPr lvl="1"/>
            <a:r>
              <a:rPr lang="en-US" sz="2000" dirty="0"/>
              <a:t>Mostly python</a:t>
            </a:r>
          </a:p>
          <a:p>
            <a:pPr lvl="1"/>
            <a:r>
              <a:rPr lang="en-US" sz="2000" dirty="0"/>
              <a:t>They provide channels “x” with value, units, precision, alarms, time.. but that doesn’t mean you can read/write “</a:t>
            </a:r>
            <a:r>
              <a:rPr lang="en-US" sz="2000" dirty="0" err="1"/>
              <a:t>x.EGU</a:t>
            </a:r>
            <a:r>
              <a:rPr lang="en-US" sz="2000" dirty="0"/>
              <a:t>”, “</a:t>
            </a:r>
            <a:r>
              <a:rPr lang="en-US" sz="2000" dirty="0" err="1"/>
              <a:t>x.PREC</a:t>
            </a:r>
            <a:r>
              <a:rPr lang="en-US" sz="2000" dirty="0"/>
              <a:t>”, …</a:t>
            </a:r>
            <a:br>
              <a:rPr lang="en-US" sz="2000" dirty="0"/>
            </a:br>
            <a:r>
              <a:rPr lang="en-US" sz="2000" dirty="0"/>
              <a:t>There is no record!</a:t>
            </a:r>
            <a:br>
              <a:rPr lang="en-US" sz="2000" dirty="0"/>
            </a:br>
            <a:endParaRPr lang="en-US" sz="2000" dirty="0"/>
          </a:p>
          <a:p>
            <a:r>
              <a:rPr lang="en-US" dirty="0" err="1"/>
              <a:t>PVAccess</a:t>
            </a:r>
            <a:r>
              <a:rPr lang="en-US" dirty="0"/>
              <a:t> allows custom data types</a:t>
            </a:r>
          </a:p>
          <a:p>
            <a:pPr lvl="1"/>
            <a:r>
              <a:rPr lang="en-US" sz="2000" dirty="0"/>
              <a:t>But to remain compatible, try to support the Normative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0762" y="768096"/>
            <a:ext cx="82296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a Process Variable (Channel)?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AA53D8-575C-AC45-BEEA-4F87B31C9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140" y="2608071"/>
            <a:ext cx="8337550" cy="35480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Good question!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"A named piece of data with properties”</a:t>
            </a:r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5422"/>
      </p:ext>
    </p:extLst>
  </p:cSld>
  <p:clrMapOvr>
    <a:masterClrMapping/>
  </p:clrMapOvr>
  <p:transition spd="slow"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77827AEA-F6DF-704C-B7BA-AFB355C18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6E917AC-EDA6-6C4D-8F8B-8160751CC2A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91F9692-E1AE-1748-B3EA-ABCA568E7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PV (Channel)?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7F94CD8-250A-D140-88AB-2AAE51EB1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993774"/>
            <a:ext cx="8347075" cy="5174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Whenever there's a CA/PVA server out there which decides to respond to a search request, that's a PV!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IOC responds to "{record}.{field}" searches if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{record} names a record on this IOC,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{field} is an accessible field of that record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(using VAL if no .{field} given),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or it's the pseudo-field "RTYP" (record type).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è"/>
            </a:pP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Every field of every record is a PV!	</a:t>
            </a:r>
            <a:b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When you implement your own server based on the CAS/PVA library (C++, python, …),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u="sng" dirty="0">
                <a:ea typeface="ＭＳ Ｐゴシック" panose="020B0600070205080204" pitchFamily="34" charset="-128"/>
              </a:rPr>
              <a:t>you</a:t>
            </a:r>
            <a:r>
              <a:rPr lang="en-US" altLang="en-US" sz="2400" dirty="0">
                <a:ea typeface="ＭＳ Ｐゴシック" panose="020B0600070205080204" pitchFamily="34" charset="-128"/>
              </a:rPr>
              <a:t> decide when to respond!</a:t>
            </a:r>
          </a:p>
        </p:txBody>
      </p:sp>
    </p:spTree>
  </p:cSld>
  <p:clrMapOvr>
    <a:masterClrMapping/>
  </p:clrMapOvr>
  <p:transition spd="slow" advTm="4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>
            <a:extLst>
              <a:ext uri="{FF2B5EF4-FFF2-40B4-BE49-F238E27FC236}">
                <a16:creationId xmlns:a16="http://schemas.microsoft.com/office/drawing/2014/main" id="{D9A07888-0238-4B44-9FCD-7D95B2E0A7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012957B-7A46-0943-A3BC-6998747DFA02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EAA247D-503D-694A-B345-08A65117A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Channel Properties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2F2077-4F96-A140-A0E7-3913325B9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91" y="1045368"/>
            <a:ext cx="11278677" cy="5368401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 CA,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DBR_... request types are fixed: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DBR_</a:t>
            </a:r>
            <a:r>
              <a:rPr lang="en-US" altLang="en-US" dirty="0">
                <a:ea typeface="ＭＳ Ｐゴシック" panose="020B0600070205080204" pitchFamily="34" charset="-128"/>
              </a:rPr>
              <a:t>DOUBLE, DBR_SHORT, …: Just value.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DBR_STS_...: Value with status and severity.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DBR_TIME_</a:t>
            </a:r>
            <a:r>
              <a:rPr lang="en-US" altLang="en-US" dirty="0">
                <a:ea typeface="ＭＳ Ｐゴシック" panose="020B0600070205080204" pitchFamily="34" charset="-128"/>
              </a:rPr>
              <a:t>...:Value with status, severity and time stamp.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DBR_CTRL_</a:t>
            </a:r>
            <a:r>
              <a:rPr lang="en-US" altLang="en-US" dirty="0">
                <a:ea typeface="ＭＳ Ｐゴシック" panose="020B0600070205080204" pitchFamily="34" charset="-128"/>
              </a:rPr>
              <a:t>...:Value, status, severity, units, limits, … but NOT time</a:t>
            </a:r>
          </a:p>
          <a:p>
            <a:pPr lvl="1"/>
            <a:r>
              <a:rPr lang="en-US" altLang="en-US" sz="2000" u="sng" dirty="0">
                <a:ea typeface="ＭＳ Ｐゴシック" panose="020B0600070205080204" pitchFamily="34" charset="-128"/>
              </a:rPr>
              <a:t>Not available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: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Custom combinations like value with units.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See `</a:t>
            </a:r>
            <a:r>
              <a:rPr lang="en-US" altLang="en-US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dirty="0">
                <a:ea typeface="ＭＳ Ｐゴシック" panose="020B0600070205080204" pitchFamily="34" charset="-128"/>
              </a:rPr>
              <a:t> –h`</a:t>
            </a:r>
          </a:p>
          <a:p>
            <a:endParaRPr lang="en-US" altLang="en-US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For PVA, “Normative Types” offer same info as all DBR_... types combined</a:t>
            </a:r>
          </a:p>
          <a:p>
            <a:pPr lvl="1"/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See separate PVA presentation</a:t>
            </a:r>
          </a:p>
        </p:txBody>
      </p:sp>
    </p:spTree>
  </p:cSld>
  <p:clrMapOvr>
    <a:masterClrMapping/>
  </p:clrMapOvr>
  <p:transition spd="slow" advTm="4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id="{569657A3-F80F-CA43-961F-D652D6C0FF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4C93D56-9074-B749-9B0E-AB8289AE886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794CA3C-0F59-E240-99A8-8208136A0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Records &amp; Fields	 vs.	 Channels &amp; Properties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E092ADE-4D7D-7F48-8B27-77039D375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0557" y="1424813"/>
            <a:ext cx="8505825" cy="47688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CA/PVA client asks for a channel with properties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implementer of the server decides how to answer.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IOC maps the fields of a record to the properties of a channel.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Details are ultimately in the IOC source code</a:t>
            </a:r>
          </a:p>
        </p:txBody>
      </p:sp>
    </p:spTree>
  </p:cSld>
  <p:clrMapOvr>
    <a:masterClrMapping/>
  </p:clrMapOvr>
  <p:transition spd="slow" advTm="4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6114" y="0"/>
            <a:ext cx="7257824" cy="97872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do records &amp; fields map to channels &amp; properties?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42DE-B139-3E4D-86C2-F2549F34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3" y="1752248"/>
            <a:ext cx="4316412" cy="3836193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Analog Record (</a:t>
            </a:r>
            <a:r>
              <a:rPr lang="en-US" sz="2400" b="1" dirty="0" err="1"/>
              <a:t>ai</a:t>
            </a:r>
            <a:r>
              <a:rPr lang="en-US" sz="2400" b="1" dirty="0"/>
              <a:t>, </a:t>
            </a:r>
            <a:r>
              <a:rPr lang="en-US" sz="2400" b="1" dirty="0" err="1"/>
              <a:t>calc</a:t>
            </a:r>
            <a:r>
              <a:rPr lang="en-US" sz="2400" b="1" dirty="0"/>
              <a:t>, …)</a:t>
            </a:r>
          </a:p>
          <a:p>
            <a:pPr marL="0" indent="0">
              <a:buNone/>
            </a:pPr>
            <a:r>
              <a:rPr lang="en-US" sz="2400" i="1" dirty="0"/>
              <a:t>Fields</a:t>
            </a:r>
          </a:p>
          <a:p>
            <a:pPr lvl="1"/>
            <a:r>
              <a:rPr lang="en-US" sz="2000" dirty="0"/>
              <a:t>VAL</a:t>
            </a:r>
          </a:p>
          <a:p>
            <a:pPr lvl="1"/>
            <a:r>
              <a:rPr lang="en-US" sz="2000" dirty="0"/>
              <a:t>DESC</a:t>
            </a:r>
          </a:p>
          <a:p>
            <a:pPr lvl="1"/>
            <a:r>
              <a:rPr lang="en-US" sz="2000" dirty="0"/>
              <a:t>EGU</a:t>
            </a:r>
          </a:p>
          <a:p>
            <a:pPr lvl="1"/>
            <a:r>
              <a:rPr lang="en-US" sz="2000" dirty="0"/>
              <a:t>PREC</a:t>
            </a:r>
          </a:p>
          <a:p>
            <a:pPr lvl="1"/>
            <a:r>
              <a:rPr lang="en-US" sz="2000" dirty="0"/>
              <a:t>LOPR, HOPR</a:t>
            </a:r>
          </a:p>
          <a:p>
            <a:pPr lvl="1"/>
            <a:r>
              <a:rPr lang="en-US" sz="2000" dirty="0"/>
              <a:t>LOLO, LOW, HIGH, HIHI</a:t>
            </a:r>
          </a:p>
          <a:p>
            <a:pPr lvl="1"/>
            <a:r>
              <a:rPr lang="en-US" sz="2000" dirty="0"/>
              <a:t>TIME</a:t>
            </a: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7F1EB4-F2E0-DD41-BC71-61F912B0CC8D}"/>
              </a:ext>
            </a:extLst>
          </p:cNvPr>
          <p:cNvSpPr txBox="1">
            <a:spLocks/>
          </p:cNvSpPr>
          <p:nvPr/>
        </p:nvSpPr>
        <p:spPr bwMode="auto">
          <a:xfrm>
            <a:off x="7465576" y="1416126"/>
            <a:ext cx="3660775" cy="48050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Channel</a:t>
            </a:r>
          </a:p>
          <a:p>
            <a:pPr marL="0" indent="0">
              <a:buNone/>
            </a:pPr>
            <a:r>
              <a:rPr lang="en-US" sz="2400" i="1" kern="0" dirty="0"/>
              <a:t>DBR_CTRL_DOUBLE</a:t>
            </a:r>
          </a:p>
          <a:p>
            <a:pPr lvl="1"/>
            <a:r>
              <a:rPr lang="en-US" sz="2000" kern="0" dirty="0"/>
              <a:t>value</a:t>
            </a:r>
          </a:p>
          <a:p>
            <a:pPr lvl="1"/>
            <a:r>
              <a:rPr lang="en-US" sz="2000" kern="0" dirty="0"/>
              <a:t>status/severity</a:t>
            </a:r>
          </a:p>
          <a:p>
            <a:pPr lvl="1"/>
            <a:r>
              <a:rPr lang="en-US" sz="2000" kern="0" dirty="0"/>
              <a:t>time stamp*</a:t>
            </a:r>
          </a:p>
          <a:p>
            <a:pPr lvl="1"/>
            <a:r>
              <a:rPr lang="en-US" sz="2000" kern="0" dirty="0"/>
              <a:t>units</a:t>
            </a:r>
          </a:p>
          <a:p>
            <a:pPr lvl="1"/>
            <a:r>
              <a:rPr lang="en-US" sz="2000" kern="0" dirty="0"/>
              <a:t>precision</a:t>
            </a:r>
          </a:p>
          <a:p>
            <a:pPr lvl="1"/>
            <a:r>
              <a:rPr lang="en-US" sz="2000" kern="0" dirty="0"/>
              <a:t>display limits</a:t>
            </a:r>
          </a:p>
          <a:p>
            <a:pPr lvl="1"/>
            <a:r>
              <a:rPr lang="en-US" sz="2000" kern="0" dirty="0"/>
              <a:t>warn limits</a:t>
            </a:r>
          </a:p>
          <a:p>
            <a:pPr lvl="1"/>
            <a:r>
              <a:rPr lang="en-US" sz="2000" kern="0" dirty="0"/>
              <a:t>alarm limits</a:t>
            </a:r>
          </a:p>
          <a:p>
            <a:pPr lvl="1"/>
            <a:r>
              <a:rPr lang="en-US" sz="2000" kern="0" dirty="0"/>
              <a:t>ctrl limits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F8493B4B-3520-204B-827C-710815790A97}"/>
              </a:ext>
            </a:extLst>
          </p:cNvPr>
          <p:cNvSpPr/>
          <p:nvPr/>
        </p:nvSpPr>
        <p:spPr>
          <a:xfrm>
            <a:off x="5129348" y="3239589"/>
            <a:ext cx="1889760" cy="7924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E7A88-D95A-222E-D5F2-759C1A9DA7D7}"/>
              </a:ext>
            </a:extLst>
          </p:cNvPr>
          <p:cNvSpPr txBox="1"/>
          <p:nvPr/>
        </p:nvSpPr>
        <p:spPr>
          <a:xfrm>
            <a:off x="6840415" y="6221131"/>
            <a:ext cx="52228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* Actually, DBR_CTRL does not include time stamp.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But DBR_TIME would.</a:t>
            </a:r>
          </a:p>
        </p:txBody>
      </p:sp>
    </p:spTree>
    <p:extLst>
      <p:ext uri="{BB962C8B-B14F-4D97-AF65-F5344CB8AC3E}">
        <p14:creationId xmlns:p14="http://schemas.microsoft.com/office/powerpoint/2010/main" val="1073248722"/>
      </p:ext>
    </p:extLst>
  </p:cSld>
  <p:clrMapOvr>
    <a:masterClrMapping/>
  </p:clrMapOvr>
  <p:transition spd="slow" advTm="4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52C646-864D-3547-A11D-CAADAE9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050" y="850131"/>
            <a:ext cx="450615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this Record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AA53D8-575C-AC45-BEEA-4F87B31C9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50" y="1660930"/>
            <a:ext cx="4696250" cy="2481944"/>
          </a:xfrm>
          <a:solidFill>
            <a:srgbClr val="00B0F0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calc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, "t1:calcExample")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field(DESC, "Sawtooth Ramp")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field(SCAN, "1 second")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field(CALC, "(A&lt;10)?(A+1):0")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field(INPA, "t1:calcExample.VAL")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field(PREC, "2")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field(EGU,  ”steps")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field(LOPR, "0")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field(HOPR, "10")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field(HIGH, "8")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field(HIHI, "9")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89F98AE9-5812-EA47-ACC2-2418682A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5240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ECD9AF4-FD10-7E41-8DB5-2A7619ED43C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AFE02B-7965-F844-874E-6BB2F44A5929}"/>
              </a:ext>
            </a:extLst>
          </p:cNvPr>
          <p:cNvSpPr txBox="1">
            <a:spLocks/>
          </p:cNvSpPr>
          <p:nvPr/>
        </p:nvSpPr>
        <p:spPr bwMode="auto">
          <a:xfrm>
            <a:off x="6664053" y="267765"/>
            <a:ext cx="5314587" cy="25302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 as </a:t>
            </a:r>
            <a:r>
              <a:rPr lang="en-US" sz="1400" i="1" kern="0" dirty="0"/>
              <a:t>DBR_CTRL_DOUBLE</a:t>
            </a:r>
          </a:p>
          <a:p>
            <a:pPr lvl="1"/>
            <a:r>
              <a:rPr lang="en-US" sz="1400" kern="0" dirty="0"/>
              <a:t>value = VAL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units = EGU</a:t>
            </a:r>
          </a:p>
          <a:p>
            <a:pPr lvl="1"/>
            <a:r>
              <a:rPr lang="en-US" sz="1400" kern="0" dirty="0"/>
              <a:t>precision = PREC</a:t>
            </a:r>
          </a:p>
          <a:p>
            <a:pPr lvl="1"/>
            <a:r>
              <a:rPr lang="en-US" sz="1400" kern="0" dirty="0"/>
              <a:t>display limits = LOPR/HOPR</a:t>
            </a:r>
          </a:p>
          <a:p>
            <a:pPr lvl="1"/>
            <a:r>
              <a:rPr lang="en-US" sz="1400" kern="0" dirty="0"/>
              <a:t>warn limits = LOW/HIGH</a:t>
            </a:r>
          </a:p>
          <a:p>
            <a:pPr lvl="1"/>
            <a:r>
              <a:rPr lang="en-US" sz="1400" kern="0" dirty="0"/>
              <a:t>alarm limits = LOLO/HIHI</a:t>
            </a:r>
          </a:p>
          <a:p>
            <a:pPr lvl="1"/>
            <a:r>
              <a:rPr lang="en-US" sz="1400" kern="0" dirty="0"/>
              <a:t>ctrl limits = LOPR/HOPR</a:t>
            </a:r>
            <a:endParaRPr lang="en-US" sz="20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FC1F92-AC78-DE48-9362-B0213364A63F}"/>
              </a:ext>
            </a:extLst>
          </p:cNvPr>
          <p:cNvSpPr txBox="1">
            <a:spLocks/>
          </p:cNvSpPr>
          <p:nvPr/>
        </p:nvSpPr>
        <p:spPr bwMode="auto">
          <a:xfrm>
            <a:off x="6664053" y="4244107"/>
            <a:ext cx="5314587" cy="1158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t1:calcExample.DESC as </a:t>
            </a:r>
            <a:r>
              <a:rPr lang="en-US" sz="1400" i="1" kern="0" dirty="0"/>
              <a:t>DBR_TIME_STRING</a:t>
            </a:r>
          </a:p>
          <a:p>
            <a:pPr lvl="1"/>
            <a:r>
              <a:rPr lang="en-US" sz="1400" kern="0" dirty="0"/>
              <a:t>value = DESC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time stamp = TIME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524CDA7E-F1BD-0841-8BF7-574B83377DD2}"/>
              </a:ext>
            </a:extLst>
          </p:cNvPr>
          <p:cNvSpPr/>
          <p:nvPr/>
        </p:nvSpPr>
        <p:spPr>
          <a:xfrm>
            <a:off x="4864608" y="2505662"/>
            <a:ext cx="1706444" cy="7924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8A2C64-14EF-394B-B2A7-803F5997CF9E}"/>
              </a:ext>
            </a:extLst>
          </p:cNvPr>
          <p:cNvSpPr txBox="1">
            <a:spLocks/>
          </p:cNvSpPr>
          <p:nvPr/>
        </p:nvSpPr>
        <p:spPr bwMode="auto">
          <a:xfrm>
            <a:off x="6664053" y="5504039"/>
            <a:ext cx="5314587" cy="11586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t1:calcExample.SCAN as </a:t>
            </a:r>
            <a:r>
              <a:rPr lang="en-US" sz="1400" i="1" kern="0" dirty="0"/>
              <a:t>DBR_CTRL_ENUM</a:t>
            </a:r>
          </a:p>
          <a:p>
            <a:pPr lvl="1"/>
            <a:r>
              <a:rPr lang="en-US" sz="1400" kern="0" dirty="0"/>
              <a:t>value = SCAN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labels = [ “Passive”, .., “10 second”, .., “.1 second”]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A45CA2-9EF7-844E-A39A-D6409D98D071}"/>
              </a:ext>
            </a:extLst>
          </p:cNvPr>
          <p:cNvSpPr txBox="1">
            <a:spLocks/>
          </p:cNvSpPr>
          <p:nvPr/>
        </p:nvSpPr>
        <p:spPr bwMode="auto">
          <a:xfrm>
            <a:off x="6664053" y="2913359"/>
            <a:ext cx="5314587" cy="1229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t1:calcExample as </a:t>
            </a:r>
            <a:r>
              <a:rPr lang="en-US" sz="1400" i="1" kern="0" dirty="0"/>
              <a:t>DBR_TIME_DOUBLE</a:t>
            </a:r>
          </a:p>
          <a:p>
            <a:pPr lvl="1"/>
            <a:r>
              <a:rPr lang="en-US" sz="1400" kern="0" dirty="0"/>
              <a:t>value = VAL</a:t>
            </a:r>
          </a:p>
          <a:p>
            <a:pPr lvl="1"/>
            <a:r>
              <a:rPr lang="en-US" sz="1400" kern="0" dirty="0"/>
              <a:t>status/severity = STAT/SEVR</a:t>
            </a:r>
          </a:p>
          <a:p>
            <a:pPr lvl="1"/>
            <a:r>
              <a:rPr lang="en-US" sz="1400" kern="0" dirty="0"/>
              <a:t>time stamp =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CF26F-063C-8AE7-90C0-32AFC511C108}"/>
              </a:ext>
            </a:extLst>
          </p:cNvPr>
          <p:cNvSpPr txBox="1"/>
          <p:nvPr/>
        </p:nvSpPr>
        <p:spPr>
          <a:xfrm>
            <a:off x="10220527" y="1385662"/>
            <a:ext cx="16680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Makes sense!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80B40-0D3A-4DE0-991A-295506292905}"/>
              </a:ext>
            </a:extLst>
          </p:cNvPr>
          <p:cNvSpPr txBox="1"/>
          <p:nvPr/>
        </p:nvSpPr>
        <p:spPr>
          <a:xfrm>
            <a:off x="10220526" y="3307056"/>
            <a:ext cx="16680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Makes sense!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2C06-85A1-1162-FEED-0862D041162B}"/>
              </a:ext>
            </a:extLst>
          </p:cNvPr>
          <p:cNvSpPr txBox="1"/>
          <p:nvPr/>
        </p:nvSpPr>
        <p:spPr>
          <a:xfrm>
            <a:off x="10310541" y="4536571"/>
            <a:ext cx="166809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Alarm, time don’t apply to DESC!</a:t>
            </a:r>
          </a:p>
        </p:txBody>
      </p:sp>
    </p:spTree>
    <p:extLst>
      <p:ext uri="{BB962C8B-B14F-4D97-AF65-F5344CB8AC3E}">
        <p14:creationId xmlns:p14="http://schemas.microsoft.com/office/powerpoint/2010/main" val="4138267912"/>
      </p:ext>
    </p:extLst>
  </p:cSld>
  <p:clrMapOvr>
    <a:masterClrMapping/>
  </p:clrMapOvr>
  <p:transition spd="slow"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3003B23-6B03-1041-A7DD-38A2DFA9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a ‘news’ website…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7F35C18-CBCB-7C44-8B64-4324D9815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7965" y="1043624"/>
            <a:ext cx="4335463" cy="514032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People create web pages with news</a:t>
            </a:r>
          </a:p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http:// serves them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Doesn’t mean you can list all the people,</a:t>
            </a:r>
            <a:b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 get the color of their socks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People might change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Some pages are created by programs,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they don’t wear socks!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81053-12DC-2145-937E-05567CB39CD4}"/>
              </a:ext>
            </a:extLst>
          </p:cNvPr>
          <p:cNvSpPr txBox="1">
            <a:spLocks/>
          </p:cNvSpPr>
          <p:nvPr/>
        </p:nvSpPr>
        <p:spPr bwMode="auto">
          <a:xfrm>
            <a:off x="5778759" y="1043624"/>
            <a:ext cx="4978903" cy="5140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Records on IOCs provide data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CA/PVA serves it</a:t>
            </a:r>
            <a:endParaRPr lang="en-US" b="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US" b="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Doesn’t mean you can list all records</a:t>
            </a: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IOCs might change</a:t>
            </a: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Some channels are provided by python, LabVIEW, …,</a:t>
            </a:r>
            <a:b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no records!</a:t>
            </a:r>
          </a:p>
          <a:p>
            <a:pPr>
              <a:defRPr/>
            </a:pPr>
            <a:endParaRPr lang="en-US" b="0" kern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9A7D105-E853-EA4F-813D-ACD4C23C9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Keep in mind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14D046F-576A-DE4E-95FC-49094916C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1" y="1135064"/>
            <a:ext cx="4335463" cy="514032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The protocol http:// is different from the people who create web sites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BFB9B3-6818-ED4A-BDA9-9B417B7CB00F}"/>
              </a:ext>
            </a:extLst>
          </p:cNvPr>
          <p:cNvSpPr txBox="1">
            <a:spLocks/>
          </p:cNvSpPr>
          <p:nvPr/>
        </p:nvSpPr>
        <p:spPr bwMode="auto">
          <a:xfrm>
            <a:off x="6211888" y="1135064"/>
            <a:ext cx="4335462" cy="2293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The CA/PV protocol is different from the IOCs and records</a:t>
            </a:r>
            <a:endParaRPr lang="en-US" b="0" kern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F12837-5A9F-D240-B497-18FE8BCBB6C2}"/>
              </a:ext>
            </a:extLst>
          </p:cNvPr>
          <p:cNvSpPr txBox="1">
            <a:spLocks/>
          </p:cNvSpPr>
          <p:nvPr/>
        </p:nvSpPr>
        <p:spPr bwMode="auto">
          <a:xfrm>
            <a:off x="2366963" y="4162425"/>
            <a:ext cx="7226300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kern="0" dirty="0">
                <a:solidFill>
                  <a:schemeClr val="tx1"/>
                </a:solidFill>
              </a:rPr>
              <a:t>This ‘decoupling’ has proven essential but is often forgotten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Macintosh PowerPoint</Application>
  <PresentationFormat>Widescreen</PresentationFormat>
  <Paragraphs>114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Century Gothic</vt:lpstr>
      <vt:lpstr>Courier</vt:lpstr>
      <vt:lpstr>Times New Roman</vt:lpstr>
      <vt:lpstr>Wingdings</vt:lpstr>
      <vt:lpstr>ORNL</vt:lpstr>
      <vt:lpstr>CA/PVA Channel   vs. IOC Record   vs. other CA/PVA server</vt:lpstr>
      <vt:lpstr>What is a Process Variable (Channel)?</vt:lpstr>
      <vt:lpstr>What is a PV (Channel)?</vt:lpstr>
      <vt:lpstr>Channel Properties</vt:lpstr>
      <vt:lpstr>Records &amp; Fields  vs.  Channels &amp; Properties</vt:lpstr>
      <vt:lpstr>How do records &amp; fields map to channels &amp; properties?</vt:lpstr>
      <vt:lpstr>Consider this Record</vt:lpstr>
      <vt:lpstr>Consider a ‘news’ website…</vt:lpstr>
      <vt:lpstr>Keep in mind</vt:lpstr>
      <vt:lpstr>Key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2026-06-11T18:02:40Z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